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460" r:id="rId3"/>
    <p:sldId id="483" r:id="rId4"/>
    <p:sldId id="471" r:id="rId5"/>
    <p:sldId id="414" r:id="rId6"/>
    <p:sldId id="459" r:id="rId7"/>
    <p:sldId id="415" r:id="rId8"/>
    <p:sldId id="472" r:id="rId9"/>
    <p:sldId id="479" r:id="rId10"/>
    <p:sldId id="480" r:id="rId11"/>
    <p:sldId id="468" r:id="rId12"/>
    <p:sldId id="420" r:id="rId13"/>
    <p:sldId id="486" r:id="rId14"/>
    <p:sldId id="463" r:id="rId15"/>
    <p:sldId id="464" r:id="rId16"/>
    <p:sldId id="469" r:id="rId17"/>
    <p:sldId id="466" r:id="rId18"/>
    <p:sldId id="433" r:id="rId19"/>
    <p:sldId id="465" r:id="rId20"/>
    <p:sldId id="477" r:id="rId21"/>
    <p:sldId id="487" r:id="rId22"/>
    <p:sldId id="474" r:id="rId23"/>
    <p:sldId id="475" r:id="rId24"/>
    <p:sldId id="450" r:id="rId25"/>
    <p:sldId id="481" r:id="rId26"/>
    <p:sldId id="484" r:id="rId2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B3E5CB"/>
    <a:srgbClr val="6D6E70"/>
    <a:srgbClr val="ED164E"/>
    <a:srgbClr val="93B4D7"/>
    <a:srgbClr val="95C7EF"/>
    <a:srgbClr val="B4CEE4"/>
    <a:srgbClr val="A4D4EE"/>
    <a:srgbClr val="361971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95" autoAdjust="0"/>
  </p:normalViewPr>
  <p:slideViewPr>
    <p:cSldViewPr snapToGrid="0" showGuides="1">
      <p:cViewPr varScale="1">
        <p:scale>
          <a:sx n="112" d="100"/>
          <a:sy n="11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AA48D-3F45-4B7E-8D83-397DD59C69A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59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8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18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9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2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09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40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3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ЗНО-2020 або ДПА за здобувачів повної загальної середньої освіти відбудеться у звичному форматі, майже без нововведень.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 засади визначені відповідними наказами МОН.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Окремо наголошуємо, що чинності набрали нові програми ЗНО.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Крім того, хочемо звернути увагу на питання нової редакції українського правопису.  у завданнях зовнішнього незалежного оцінювання протягом п’яти років будуть використовуватися норми Українського правопису, які не зазнали змін.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1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2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17.01.2020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cysTYIDWQ&amp;feature=youtu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://search.ligazakon.ua/l_doc2.nsf/link1/RE2998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zno.testportal.com.ua/track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ovaposhta.ua/track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ukrposhta.com/www/upostua.nsf/search_post?openpag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regist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chools/log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zakon.rada.gov.ua/laws/show/z1709-16#n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828800" y="188008"/>
            <a:ext cx="9144000" cy="420109"/>
          </a:xfrm>
        </p:spPr>
        <p:txBody>
          <a:bodyPr>
            <a:noAutofit/>
          </a:bodyPr>
          <a:lstStyle/>
          <a:p>
            <a:r>
              <a:rPr lang="uk-UA" altLang="ru-RU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регіональний центр оцінювання якості освіти </a:t>
            </a:r>
            <a:endParaRPr lang="ru-RU" altLang="ru-RU" sz="20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828800" cy="772718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70633" y="3299092"/>
            <a:ext cx="9144000" cy="2479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5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реєстрації на ЗНО-2020</a:t>
            </a:r>
          </a:p>
          <a:p>
            <a:endParaRPr lang="uk-UA" altLang="ru-RU" sz="54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відповідальних за формування комплектів реєстраційних документів учнів (слухачів, студентів), які складатимуть ДПА у формі ЗНО</a:t>
            </a:r>
          </a:p>
          <a:p>
            <a:endParaRPr lang="uk-UA" altLang="ru-RU" sz="18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відеокоментар</a:t>
            </a:r>
            <a:r>
              <a:rPr lang="uk-UA" altLang="ru-RU" sz="1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ХРЦОЯО:</a:t>
            </a:r>
          </a:p>
          <a:p>
            <a:endParaRPr lang="uk-UA" altLang="ru-RU" sz="18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hlinkClick r:id="rId4"/>
              </a:rPr>
              <a:t>https://www.youtube.com/watch?v=ZPcysTYIDWQ&amp;feature=youtu.be</a:t>
            </a:r>
            <a:endParaRPr lang="ru-RU" altLang="ru-RU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9741" y="6021123"/>
            <a:ext cx="481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Начальник організаційно-методичного відділу ХРЦОЯО – Шматько Олена Євгеніївна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387810" y="573009"/>
            <a:ext cx="498558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890137" y="3474586"/>
            <a:ext cx="371765" cy="307650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497874" y="3679185"/>
            <a:ext cx="9392263" cy="91023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7147" t="69447" r="5500" b="13152"/>
          <a:stretch/>
        </p:blipFill>
        <p:spPr>
          <a:xfrm>
            <a:off x="6483604" y="4686500"/>
            <a:ext cx="5177173" cy="2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64543" r="17719" b="8791"/>
          <a:stretch>
            <a:fillRect/>
          </a:stretch>
        </p:blipFill>
        <p:spPr bwMode="auto">
          <a:xfrm>
            <a:off x="2508987" y="1018091"/>
            <a:ext cx="7667625" cy="16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987" y="1339701"/>
            <a:ext cx="1916112" cy="1253189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6689" y="3030281"/>
            <a:ext cx="48593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 вивчити інформацію розділу «РЕЄСТРАЦІЯ» на веб-сайті УЦОЯО: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бов’язковим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ознайомлення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документом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Порядок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проведення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Порядок). У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коло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права й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унормовано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засади проведення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порядок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endParaRPr lang="uk-UA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9901" r="18820" b="13416"/>
          <a:stretch>
            <a:fillRect/>
          </a:stretch>
        </p:blipFill>
        <p:spPr bwMode="auto">
          <a:xfrm>
            <a:off x="984250" y="2719388"/>
            <a:ext cx="58324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02238" y="3681413"/>
            <a:ext cx="1476375" cy="1438275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46586" y="0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Підготовка до реєстрації на ЗНО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6530" r="18246" b="38014"/>
          <a:stretch/>
        </p:blipFill>
        <p:spPr bwMode="auto">
          <a:xfrm>
            <a:off x="1358256" y="313347"/>
            <a:ext cx="10594048" cy="55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273" y="3951288"/>
            <a:ext cx="9810420" cy="1263650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757548" cy="7727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2828" y="2014846"/>
            <a:ext cx="108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513" y="4345254"/>
            <a:ext cx="4928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93B4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000" b="1" dirty="0">
              <a:solidFill>
                <a:srgbClr val="93B4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979" y="876300"/>
            <a:ext cx="9507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2020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завершуєте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(школа,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року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навчаєтесь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закордонному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здобуде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2020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закордонному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учнем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(студентом,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слухачем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професійно-технічної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(слухач)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професійно-технічної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студентом закладу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коледж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повторно  складаєте ДПА у формі ЗНО з української мови/математики/історії України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«Студент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здобули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роки),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де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навчаєте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зараз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продовжуєте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навчатися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),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минулих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189931" y="876300"/>
            <a:ext cx="14529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ЗЗСО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189931" y="1910489"/>
            <a:ext cx="14529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ЗЗСО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9931" y="3063645"/>
            <a:ext cx="14529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ЗПТО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9931" y="4216801"/>
            <a:ext cx="10193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ЗВО </a:t>
            </a:r>
            <a:endParaRPr lang="uk-UA" sz="17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І-ІІ </a:t>
            </a:r>
            <a:r>
              <a:rPr lang="uk-UA" sz="17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р.а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Правильне обрання </a:t>
            </a: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категорії</a:t>
            </a:r>
            <a:endParaRPr lang="uk-UA" sz="2800" b="1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2238"/>
            <a:ext cx="15541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-284163" y="2644775"/>
            <a:ext cx="322262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F24E5E"/>
                </a:solidFill>
                <a:latin typeface="Arial" panose="020B0604020202020204" pitchFamily="34" charset="0"/>
              </a:rPr>
              <a:t>Зразок оформлення реєстраційної картки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87" y="122238"/>
            <a:ext cx="5334743" cy="67056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044130" y="122238"/>
            <a:ext cx="4074076" cy="743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540385" algn="l"/>
              </a:tabLst>
            </a:pPr>
            <a:r>
              <a:rPr lang="uk-UA" sz="1400" dirty="0"/>
              <a:t>Перевірити правильність оформлення реєстраційної картки: </a:t>
            </a:r>
            <a:endParaRPr lang="ru-RU" sz="1400" dirty="0"/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тексту Заяви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дати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особистого підпису особи, яка реєструється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написання: ПІБ, дати народження, серії/номера паспортного документу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відомостей про заклад освіти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перелік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навчальних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предметів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обраних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проходження ДПА та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</a:t>
            </a: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спеціально відведених місцях двох однакових фотокарток для документів (чорно-білих або кольорових на фотопапері) розміром 3 х 4 см із зображенням, що відповідає досягнутому віку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   Список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7425" t="20439" r="51020" b="7529"/>
          <a:stretch/>
        </p:blipFill>
        <p:spPr>
          <a:xfrm>
            <a:off x="1169481" y="710661"/>
            <a:ext cx="4694664" cy="6028219"/>
          </a:xfrm>
          <a:prstGeom prst="rect">
            <a:avLst/>
          </a:prstGeom>
          <a:ln>
            <a:solidFill>
              <a:srgbClr val="6D6E7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71924" y="710661"/>
            <a:ext cx="5392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осіб, які проходитимуть ДПА за освітній рівень повної загальної середньої освіти у формі ЗНО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1924" y="1633991"/>
            <a:ext cx="55452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113" algn="just"/>
            <a:r>
              <a:rPr lang="uk-UA" dirty="0"/>
              <a:t>У Списку повинні бути зазначені: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дата і номер вихідного листа закладу освіти 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підпис керівника закладу освіти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печатка закладу освіти (за наявності)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кількість комплектів реєстраційних документів (по факту) </a:t>
            </a:r>
            <a:endParaRPr lang="ru-RU" dirty="0"/>
          </a:p>
          <a:p>
            <a:pPr algn="just"/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Список </a:t>
            </a:r>
            <a:r>
              <a:rPr lang="uk-UA" dirty="0"/>
              <a:t>можна формувати </a:t>
            </a:r>
            <a:r>
              <a:rPr lang="uk-UA" dirty="0" smtClean="0"/>
              <a:t>на окремі </a:t>
            </a:r>
            <a:r>
              <a:rPr lang="uk-UA" dirty="0"/>
              <a:t>класи/групи або їх частини.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Учасників</a:t>
            </a:r>
            <a:r>
              <a:rPr lang="uk-UA" dirty="0"/>
              <a:t>, яким надано право повторного перескладання ДПА у формі ЗНО за 2019 </a:t>
            </a:r>
            <a:r>
              <a:rPr lang="uk-UA" dirty="0" smtClean="0"/>
              <a:t>рік – включати у загальний Список від ЗВО І-ІІ </a:t>
            </a:r>
            <a:r>
              <a:rPr lang="uk-UA" dirty="0" err="1" smtClean="0"/>
              <a:t>р.а</a:t>
            </a:r>
            <a:r>
              <a:rPr lang="uk-UA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Осіб</a:t>
            </a:r>
            <a:r>
              <a:rPr lang="uk-UA" dirty="0"/>
              <a:t>, які звільнені від ДПА, у С</a:t>
            </a:r>
            <a:r>
              <a:rPr lang="uk-UA" dirty="0" smtClean="0"/>
              <a:t>писок </a:t>
            </a:r>
            <a:r>
              <a:rPr lang="uk-UA" dirty="0"/>
              <a:t>включати не потрібно</a:t>
            </a:r>
            <a:r>
              <a:rPr lang="uk-UA" dirty="0" smtClean="0"/>
              <a:t>.</a:t>
            </a:r>
          </a:p>
          <a:p>
            <a:pPr indent="265113" algn="just"/>
            <a:endParaRPr lang="ru-RU" dirty="0"/>
          </a:p>
          <a:p>
            <a:pPr indent="265113" algn="just"/>
            <a:r>
              <a:rPr lang="uk-UA" i="1" dirty="0" smtClean="0"/>
              <a:t>Увага</a:t>
            </a:r>
            <a:r>
              <a:rPr lang="uk-UA" i="1" dirty="0"/>
              <a:t>! Форма Списку затверджена наказом МОНУ  від 10.01.2017 № 25, </a:t>
            </a:r>
            <a:r>
              <a:rPr lang="uk-UA" i="1" dirty="0" smtClean="0"/>
              <a:t>змінювати </a:t>
            </a:r>
            <a:r>
              <a:rPr lang="uk-UA" i="1" dirty="0"/>
              <a:t>форму не можна!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5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409790" y="1018459"/>
            <a:ext cx="4190865" cy="2147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завершують здобуття повної загальної середньої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469819" y="888315"/>
            <a:ext cx="4255727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ЗВО І-ІІ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скористалися правом повторного складання ДПА у формі ЗНО з української мови/математики/історії України (в 2019 році одержали 1-3 бали)</a:t>
            </a:r>
            <a:endParaRPr lang="ru-RU" sz="22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537223" y="400284"/>
            <a:ext cx="409575" cy="6832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3694010" y="4207895"/>
            <a:ext cx="6096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 освіти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надсилає поштою не пізніше ніж </a:t>
            </a:r>
            <a:r>
              <a:rPr lang="uk-UA" altLang="ru-RU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17.03.2020</a:t>
            </a:r>
            <a:r>
              <a:rPr lang="uk-UA" altLang="ru-RU" sz="2800" b="1" dirty="0" smtClean="0">
                <a:solidFill>
                  <a:srgbClr val="E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ХРЦОЯО список випускників і комплекти реєстраційних документів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</a:rPr>
              <a:t>Надсилання документів до ХРЦОЯО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882414" y="6403549"/>
            <a:ext cx="11302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Дата подання визначається за </a:t>
            </a:r>
            <a:r>
              <a:rPr lang="uk-UA" altLang="ru-RU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відтиском штемпеля відправлення на поштовому конверті</a:t>
            </a:r>
            <a:endParaRPr lang="uk-UA" altLang="ru-RU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997236" y="1045016"/>
            <a:ext cx="6471323" cy="4836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11528" y="1953928"/>
            <a:ext cx="3051209" cy="1029904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Сертифікат ЗНО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8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36" y="715808"/>
            <a:ext cx="7830471" cy="22844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Перереєстрація (внесення змін) </a:t>
            </a:r>
            <a:r>
              <a:rPr lang="uk-UA" sz="28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в межах часу,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відведеного для реєстрації та перереєстрації,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sz="28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отримання Сертифіката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 03.02 по 24.03.2020)</a:t>
            </a:r>
            <a:endParaRPr lang="ru-RU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049" y="3465223"/>
            <a:ext cx="9364513" cy="3520964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перереєстрації учаснику зовнішнього оцінювання необхідно:         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внести зміни до реєстраційних даних за допомогою спеціального сервісу, розміщеного на веб-сайті Українського центру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сформувати та 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оформити </a:t>
            </a:r>
            <a:r>
              <a:rPr lang="uk-UA" sz="2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реєстраційну картку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повторно сформувати комплект реєстраційних документів, що має містити: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- нову реєстраційну картку;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- отриманий раніше 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анулюється.</a:t>
            </a:r>
            <a:endParaRPr lang="uk-UA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59760" r="64005" b="19521"/>
          <a:stretch>
            <a:fillRect/>
          </a:stretch>
        </p:blipFill>
        <p:spPr bwMode="auto">
          <a:xfrm>
            <a:off x="9008834" y="797031"/>
            <a:ext cx="2882149" cy="2213238"/>
          </a:xfrm>
          <a:prstGeom prst="rect">
            <a:avLst/>
          </a:prstGeom>
          <a:noFill/>
          <a:ln w="9525">
            <a:solidFill>
              <a:srgbClr val="E527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Перереєстрація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51619" y="1991170"/>
            <a:ext cx="1916112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217015" y="1281340"/>
            <a:ext cx="4471404" cy="2147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6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завершують здобуття повної загальної середньої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074021" y="1074964"/>
            <a:ext cx="4110725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ЗВО І-ІІ </a:t>
            </a:r>
            <a:r>
              <a:rPr lang="uk-UA" sz="26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результатами  складання ДПА з української 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мови/математики/історії України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формі ЗНО в 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одержали 1-3 бали</a:t>
            </a:r>
            <a:endParaRPr lang="ru-RU" sz="20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547016" y="12927"/>
            <a:ext cx="409575" cy="6832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Надсилання документів до ХРЦОЯО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8302" y="3844498"/>
            <a:ext cx="9587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Заклад освіти </a:t>
            </a:r>
          </a:p>
          <a:p>
            <a:pPr algn="ctr"/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надсилає поштою 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altLang="ru-RU" sz="2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24.03.2020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uk-UA" alt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список випускників (в списку наявні лише особи, які пройшли перереєстрацію) і комплект/ти реєстраційних документів (з </a:t>
            </a:r>
            <a:r>
              <a:rPr lang="uk-UA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НОВОЮ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реєстраційною карткою для кожної особи, яка у списку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882414" y="6403549"/>
            <a:ext cx="11302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Дата подання визначається за </a:t>
            </a:r>
            <a:r>
              <a:rPr lang="uk-UA" altLang="ru-RU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відтиском штемпеля відправлення на поштовому конверті</a:t>
            </a:r>
            <a:endParaRPr lang="uk-UA" altLang="ru-RU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49" y="752769"/>
            <a:ext cx="10804605" cy="5676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10.01.2017 № 25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 </a:t>
            </a:r>
            <a:r>
              <a:rPr lang="uk-UA" alt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(зміни до Порядку проведення ЗНО від 12.12.2019 № 1554)</a:t>
            </a: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від 11.05.2019 № 635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проведення в 2020 році зовнішнього незалежного оцінювання результатів навчання, здобутих на основі повної загальної середньої освіти»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09.07.2019 № 947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підготовку до проведення в 2020 році зовнішнього незалежного оцінювання результатів навчання, здобутих на основі повної загальної освіти</a:t>
            </a:r>
            <a:r>
              <a:rPr lang="uk-UA" alt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endParaRPr lang="en-US" alt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МОНУ/МОЗУ від 29.08.2016 №1027/900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участі у зовнішньому незалежному оцінюванні та вступних іспитах осіб, які мають певні захворювання та/або патологічні стани, інвалідність»</a:t>
            </a:r>
          </a:p>
          <a:p>
            <a:pPr marL="0" indent="0" algn="just">
              <a:buNone/>
            </a:pP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>
                <a:solidFill>
                  <a:schemeClr val="bg1"/>
                </a:solidFill>
              </a:rPr>
              <a:t>Нормативно-правові документи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03399"/>
              </p:ext>
            </p:extLst>
          </p:nvPr>
        </p:nvGraphicFramePr>
        <p:xfrm>
          <a:off x="923925" y="4762500"/>
          <a:ext cx="10842625" cy="1979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42625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4021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+mn-lt"/>
                      </a:endParaRPr>
                    </a:p>
                  </a:txBody>
                  <a:tcPr marL="91430" marR="91430" marT="45706" marB="457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1577504">
                <a:tc>
                  <a:txBody>
                    <a:bodyPr/>
                    <a:lstStyle/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Якщо учасник зовнішнього оцінювання через певні причини не зможе взяти участь у зовнішньому оцінюванні, то він повинен не пізніше ніж </a:t>
                      </a:r>
                      <a:r>
                        <a:rPr lang="uk-UA" sz="1800" b="1" kern="1200" dirty="0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16 квітня 2020 року</a:t>
                      </a:r>
                      <a:r>
                        <a:rPr lang="uk-UA" sz="1800" kern="1200" dirty="0" smtClean="0"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                               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надіслати до ХРЦОЯО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раніше отриманий Сертифікат і заяву про відмову в реєстрації. </a:t>
                      </a:r>
                    </a:p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разі, якщо відмова від учасника,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який в 2020 році завершує здобуття повної загальної середньої освіти, 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 освіти повинен надати відповідне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клопотання.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0004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77" t="22548" r="35974" b="43046"/>
          <a:stretch/>
        </p:blipFill>
        <p:spPr>
          <a:xfrm>
            <a:off x="923925" y="826292"/>
            <a:ext cx="5118100" cy="3978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5" y="868362"/>
            <a:ext cx="5305425" cy="3894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964385" y="2418907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rgbClr val="CA7380"/>
                  </a:solidFill>
                  <a:prstDash val="solid"/>
                </a:ln>
                <a:solidFill>
                  <a:srgbClr val="F24E5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+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173310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Відмова учасника від складання ЗНО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</a:t>
            </a:r>
            <a:r>
              <a:rPr 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щодо перевірки стану реєстрації 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132" y="674580"/>
            <a:ext cx="833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lvl="0"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Сервіс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«Керівникам закладів освіти»,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закритий доступ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</a:p>
          <a:p>
            <a:pPr marR="285750" lvl="0" algn="ctr"/>
            <a:r>
              <a:rPr lang="uk-UA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керівників </a:t>
            </a:r>
            <a:r>
              <a:rPr lang="uk-UA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закладів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логіном та паролем керівника закладу)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4" y="596939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071132" y="1397288"/>
            <a:ext cx="80930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відслідковувати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хід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закладу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генерування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реєстраційних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автоматичного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Списку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учасників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формою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відредагувати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вставити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бланк листа закладу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відправленням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ХРЦОЯО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03.02.2020 буде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розміщено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зразки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механізм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проходження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підсумкової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8775" indent="-358775"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закладів ЗВО І-ІІ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– спеціальний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КОД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інформацію щодо реєстрації студентів для повторного складання ДПА у формі ЗНО з української мови/математики/історії України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59297" y="2948299"/>
            <a:ext cx="2043527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</a:t>
            </a:r>
            <a:r>
              <a:rPr 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щодо перевірки стану реєстрації 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625961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3485" y="1516039"/>
            <a:ext cx="7887768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надсилання пакету документів для реєстрації до ХРЦОЯО є можливість перевірити на якому етапі опрацювання знаходяться документи за допомогою Сервісу                          «</a:t>
            </a:r>
            <a:r>
              <a:rPr lang="uk-UA" sz="19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Стан опрацювання документів</a:t>
            </a: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 </a:t>
            </a:r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цього необхідно увести номер реєстраційної картки до Сервісу.</a:t>
            </a:r>
            <a:endParaRPr lang="ru-RU" sz="19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Реєстраційні документи в ХРЦОЯО опрацьовуються по мірі надходження. Обробка реєстраційних документів триває протягом </a:t>
            </a:r>
            <a:r>
              <a:rPr lang="uk-UA" sz="1900" b="1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робочих днів із моменту їхнього надходження</a:t>
            </a:r>
            <a:r>
              <a:rPr lang="uk-UA" sz="1900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rgbClr val="F24E5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9" t="22737" r="40540" b="61639"/>
          <a:stretch/>
        </p:blipFill>
        <p:spPr bwMode="auto">
          <a:xfrm>
            <a:off x="2130390" y="4650230"/>
            <a:ext cx="5719200" cy="217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7849590" y="6210795"/>
            <a:ext cx="1330038" cy="486889"/>
          </a:xfrm>
          <a:prstGeom prst="straightConnector1">
            <a:avLst/>
          </a:prstGeom>
          <a:ln w="762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94946" y="596939"/>
            <a:ext cx="7436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 опрацювання документів»</a:t>
            </a:r>
            <a:r>
              <a:rPr lang="uk-UA" sz="25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відкритий доступ - </a:t>
            </a:r>
            <a:r>
              <a:rPr lang="uk-UA" sz="2500" b="1" u="sng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500" b="1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endParaRPr lang="ru-RU" sz="25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0255" y="6347380"/>
            <a:ext cx="2043527" cy="481598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відстеження поштових відправлень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996" y="735636"/>
            <a:ext cx="10084037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Після надсилання пакету документів для реєстрації </a:t>
            </a:r>
            <a:r>
              <a:rPr lang="uk-UA" b="1" dirty="0"/>
              <a:t>до ХРЦОЯО</a:t>
            </a:r>
            <a:r>
              <a:rPr lang="uk-UA" dirty="0"/>
              <a:t> або після відправлення пакету документів </a:t>
            </a:r>
            <a:r>
              <a:rPr lang="uk-UA" b="1" dirty="0"/>
              <a:t>від  ХРЦОЯО</a:t>
            </a:r>
            <a:r>
              <a:rPr lang="uk-UA" dirty="0"/>
              <a:t> </a:t>
            </a:r>
            <a:r>
              <a:rPr lang="uk-UA" dirty="0" smtClean="0"/>
              <a:t>є </a:t>
            </a:r>
            <a:r>
              <a:rPr lang="uk-UA" dirty="0"/>
              <a:t>можливість відстежувати стан надходження відправлення за допомогою поштових Сервісів.</a:t>
            </a:r>
            <a:endParaRPr lang="ru-RU" dirty="0"/>
          </a:p>
          <a:p>
            <a:r>
              <a:rPr lang="uk-UA" dirty="0"/>
              <a:t>Укрпошта </a:t>
            </a:r>
            <a:r>
              <a:rPr lang="uk-UA" u="sng" dirty="0">
                <a:hlinkClick r:id="rId4"/>
              </a:rPr>
              <a:t>http://www.ukrposhta.com/www/upostua.nsf/search_post?openpage</a:t>
            </a:r>
            <a:endParaRPr lang="ru-RU" dirty="0"/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endParaRPr lang="ru-RU" sz="1900" dirty="0">
              <a:solidFill>
                <a:srgbClr val="F24E5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t="8763" r="32881" b="52460"/>
          <a:stretch/>
        </p:blipFill>
        <p:spPr bwMode="auto">
          <a:xfrm>
            <a:off x="1500996" y="2207124"/>
            <a:ext cx="5710555" cy="38576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71701" y="5290389"/>
            <a:ext cx="3354353" cy="555477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17256" r="25203" b="47947"/>
          <a:stretch/>
        </p:blipFill>
        <p:spPr bwMode="auto">
          <a:xfrm>
            <a:off x="7523018" y="4317316"/>
            <a:ext cx="4205274" cy="17088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23018" y="5519650"/>
            <a:ext cx="2889041" cy="454696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3388" y="3385502"/>
            <a:ext cx="4054966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Нова пошта </a:t>
            </a:r>
            <a:r>
              <a:rPr lang="uk-UA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https://novaposhta.ua/tracking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17187" y="1484519"/>
            <a:ext cx="8447087" cy="20059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реєстрації буде доступна на сайті УЦОЯО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03.02.2020 року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Реєстрація на ЗНО-2020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Методичні рекомендації ХРЦОЯО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068" t="21921" r="35259" b="12312"/>
          <a:stretch/>
        </p:blipFill>
        <p:spPr>
          <a:xfrm>
            <a:off x="6496960" y="581439"/>
            <a:ext cx="5197643" cy="61658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156" t="19878" r="35174" b="15947"/>
          <a:stretch/>
        </p:blipFill>
        <p:spPr>
          <a:xfrm>
            <a:off x="170917" y="581440"/>
            <a:ext cx="5281300" cy="61658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27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" y="476037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43300" y="122559"/>
            <a:ext cx="71882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інформаційної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(057)705-07-37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3543300" y="5125537"/>
            <a:ext cx="1225229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800" dirty="0">
                <a:solidFill>
                  <a:schemeClr val="bg2">
                    <a:lumMod val="25000"/>
                  </a:schemeClr>
                </a:solidFill>
              </a:rPr>
              <a:t>Телеграм-канал </a:t>
            </a:r>
            <a:r>
              <a:rPr lang="uk-UA" altLang="ru-RU" sz="2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kumimoji="1" lang="uk-UA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kumimoji="1" lang="uk-UA" altLang="ru-RU" sz="2800" u="sng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kumimoji="1" lang="uk-UA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t.me/zno2020kh</a:t>
            </a:r>
          </a:p>
          <a:p>
            <a:endParaRPr kumimoji="1" lang="uk-UA" altLang="ru-RU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 dirty="0">
                <a:solidFill>
                  <a:schemeClr val="bg2">
                    <a:lumMod val="25000"/>
                  </a:schemeClr>
                </a:solidFill>
              </a:rPr>
              <a:t>Instagram </a:t>
            </a:r>
            <a:r>
              <a:rPr lang="en-US" altLang="ru-RU" sz="2800" dirty="0" smtClean="0">
                <a:solidFill>
                  <a:srgbClr val="0070C0"/>
                </a:solidFill>
              </a:rPr>
              <a:t>               </a:t>
            </a:r>
            <a:r>
              <a:rPr kumimoji="1" lang="en-US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zno2020kh</a:t>
            </a:r>
            <a:endParaRPr kumimoji="1" lang="uk-UA" altLang="ru-RU" sz="28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2973768" y="5187069"/>
            <a:ext cx="440929" cy="40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2955942" y="5813316"/>
            <a:ext cx="476580" cy="563203"/>
          </a:xfrm>
          <a:prstGeom prst="rect">
            <a:avLst/>
          </a:prstGeom>
        </p:spPr>
      </p:pic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814"/>
            <a:ext cx="2714624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49" y="752769"/>
            <a:ext cx="10804605" cy="5676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від 07.12.2018 № 1369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02 січня 2019 року за № 8/32979) </a:t>
            </a:r>
            <a:r>
              <a:rPr lang="uk-UA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Порядку проведення державної підсумкової атестації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endParaRPr lang="uk-UA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від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23.10.2019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1332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грудня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року за №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1247/34218) 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«Деякі питання проведення в 2019/2020 навчальному році державної </a:t>
            </a:r>
            <a:r>
              <a:rPr lang="uk-UA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підсумкової 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атестації осіб, які здобувають загальну середню освіту»</a:t>
            </a: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 smtClean="0">
                <a:solidFill>
                  <a:schemeClr val="bg1"/>
                </a:solidFill>
              </a:rPr>
              <a:t>Окремі нормативно-правові документи щодо ДПА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-148342" y="12265"/>
            <a:ext cx="1828800" cy="7727182"/>
          </a:xfrm>
          <a:prstGeom prst="rect">
            <a:avLst/>
          </a:prstGeom>
        </p:spPr>
      </p:pic>
      <p:sp>
        <p:nvSpPr>
          <p:cNvPr id="7" name="Объект 14"/>
          <p:cNvSpPr txBox="1">
            <a:spLocks/>
          </p:cNvSpPr>
          <p:nvPr/>
        </p:nvSpPr>
        <p:spPr>
          <a:xfrm>
            <a:off x="1680458" y="1637522"/>
            <a:ext cx="9856364" cy="46863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 03 лютого до 24 березня 2020 року</a:t>
            </a: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endParaRPr lang="uk-UA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Перереєстрація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03 лютого до 24 березня 2020 року</a:t>
            </a:r>
            <a:r>
              <a:rPr lang="uk-UA" sz="4000" dirty="0" smtClean="0">
                <a:solidFill>
                  <a:srgbClr val="E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 algn="just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(після отримання Сертифіката)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8342" y="26457"/>
            <a:ext cx="1234034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</a:rPr>
              <a:t>Терміни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62263"/>
              </p:ext>
            </p:extLst>
          </p:nvPr>
        </p:nvGraphicFramePr>
        <p:xfrm>
          <a:off x="1198179" y="774772"/>
          <a:ext cx="10478813" cy="56955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478813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701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F24E5E"/>
                          </a:solidFill>
                          <a:latin typeface="Arial Black" panose="020B0A04020102020204" pitchFamily="34" charset="0"/>
                        </a:rPr>
                        <a:t>Органи управління освітою</a:t>
                      </a:r>
                      <a:endParaRPr lang="ru-RU" sz="2400" dirty="0">
                        <a:solidFill>
                          <a:srgbClr val="F24E5E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877889">
                <a:tc>
                  <a:txBody>
                    <a:bodyPr/>
                    <a:lstStyle/>
                    <a:p>
                      <a:pPr marL="357188" indent="357188" algn="just"/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координують дії з регіональними центрами та організовують здійснення заходів місцевими органами управління освітою, закладами освіти; щодо організації та проведення зовнішнього оцінювання</a:t>
                      </a:r>
                      <a:endParaRPr lang="uk-UA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3290040123"/>
                  </a:ext>
                </a:extLst>
              </a:tr>
              <a:tr h="787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kern="1200" noProof="0" dirty="0" smtClean="0">
                          <a:solidFill>
                            <a:srgbClr val="F24E5E"/>
                          </a:solidFill>
                          <a:latin typeface="Arial Black" panose="020B0A04020102020204" pitchFamily="34" charset="0"/>
                        </a:rPr>
                        <a:t>Заклад освіти (реєстрація/перереєстрація)</a:t>
                      </a:r>
                      <a:endParaRPr lang="uk-UA" sz="2500" b="1" kern="1200" noProof="0" dirty="0">
                        <a:solidFill>
                          <a:srgbClr val="F24E5E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1473482107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357188" indent="357188" algn="just">
                        <a:spcAft>
                          <a:spcPts val="750"/>
                        </a:spcAft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від випускників реєстраційні </a:t>
                      </a:r>
                      <a:r>
                        <a:rPr lang="uk-UA" sz="180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документи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формує </a:t>
                      </a:r>
                      <a:r>
                        <a:rPr lang="uk-UA" sz="180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список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осіб, які проходитимуть державну підсумкову атестацію за освітній рівень повної загальної середньої освіти у формі зовнішнього незалежного оцінювання;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879972020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357188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надсилає</a:t>
                      </a: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поштою в установлені строки до Харківського регіонального центру засвідчений підписом керівника та печаткою (за наявності) закладу освіти список випускників і комплекти реєстраційних документів. Дата подання визначається за відбитком штемпеля відправлення на поштовому конверті.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171662414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pPr marL="0" indent="53975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3) забезпечує вручення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випускникам індивідуальних конвертів, які містять</a:t>
                      </a: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Сертифікат;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реєстраційне повідомлення учасника зовнішнього незалежного оцінювання;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73824026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654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002612" cy="477054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500" b="1" dirty="0">
                <a:solidFill>
                  <a:schemeClr val="bg1"/>
                </a:solidFill>
              </a:rPr>
              <a:t>Суб’єкти проведення реєстрації та </a:t>
            </a:r>
            <a:r>
              <a:rPr lang="uk-UA" sz="2500" b="1" dirty="0" smtClean="0">
                <a:solidFill>
                  <a:schemeClr val="bg1"/>
                </a:solidFill>
              </a:rPr>
              <a:t>їх </a:t>
            </a:r>
            <a:r>
              <a:rPr lang="uk-UA" sz="2500" b="1" dirty="0">
                <a:solidFill>
                  <a:schemeClr val="bg1"/>
                </a:solidFill>
              </a:rPr>
              <a:t>функції  </a:t>
            </a:r>
            <a:r>
              <a:rPr lang="uk-UA" sz="1400" b="1" dirty="0" smtClean="0">
                <a:solidFill>
                  <a:schemeClr val="bg1"/>
                </a:solidFill>
              </a:rPr>
              <a:t>(</a:t>
            </a:r>
            <a:r>
              <a:rPr lang="uk-UA" sz="1400" b="1" dirty="0">
                <a:solidFill>
                  <a:schemeClr val="bg1"/>
                </a:solidFill>
              </a:rPr>
              <a:t>наказ МОНУ </a:t>
            </a:r>
            <a:r>
              <a:rPr lang="uk-UA" sz="1400" b="1" dirty="0" smtClean="0">
                <a:solidFill>
                  <a:schemeClr val="bg1"/>
                </a:solidFill>
              </a:rPr>
              <a:t>від 10.01.2017 №</a:t>
            </a:r>
            <a:r>
              <a:rPr lang="uk-UA" sz="1400" b="1" dirty="0">
                <a:solidFill>
                  <a:schemeClr val="bg1"/>
                </a:solidFill>
              </a:rPr>
              <a:t>25)</a:t>
            </a:r>
          </a:p>
        </p:txBody>
      </p:sp>
    </p:spTree>
    <p:extLst>
      <p:ext uri="{BB962C8B-B14F-4D97-AF65-F5344CB8AC3E}">
        <p14:creationId xmlns:p14="http://schemas.microsoft.com/office/powerpoint/2010/main" val="405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6546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771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Предмети</a:t>
            </a:r>
            <a:r>
              <a:rPr lang="uk-UA" sz="2800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355" y="1089981"/>
            <a:ext cx="2468927" cy="245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898" y="527866"/>
            <a:ext cx="63470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ДПА у формі ЗНО-2020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чнів/студентів</a:t>
            </a:r>
            <a:endParaRPr lang="uk-UA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uk-UA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році завершують здобуття повної загальної середньої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uk-UA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u="sng" dirty="0" smtClean="0">
                <a:solidFill>
                  <a:srgbClr val="F87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обов'язкові предмети ДПА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9899" y="2995770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696" y="2897746"/>
            <a:ext cx="6036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країнська мова і література </a:t>
            </a:r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(українська мова)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9898" y="3761501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1696" y="3638273"/>
            <a:ext cx="72921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 здобувача освіти</a:t>
            </a:r>
          </a:p>
          <a:p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або</a:t>
            </a:r>
          </a:p>
          <a:p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 </a:t>
            </a:r>
          </a:p>
          <a:p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(період ХХ – початок ХХІ століття)   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9898" y="5473682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1696" y="5423597"/>
            <a:ext cx="533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 здобувача освіти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205" y="3393000"/>
            <a:ext cx="370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11.05.2019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635 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534545" y="6005084"/>
            <a:ext cx="12018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Загальна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кількість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навчальних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предметів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вибраних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endParaRPr lang="ru-RU" altLang="ru-RU" sz="2200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rgbClr val="F24E5E"/>
                </a:solidFill>
                <a:latin typeface="Arial" panose="020B0604020202020204" pitchFamily="34" charset="0"/>
              </a:rPr>
              <a:t>для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ЗНО</a:t>
            </a:r>
            <a:r>
              <a:rPr lang="ru-RU" altLang="ru-RU" sz="2200" dirty="0" smtClean="0">
                <a:solidFill>
                  <a:srgbClr val="F24E5E"/>
                </a:solidFill>
                <a:latin typeface="Arial" panose="020B0604020202020204" pitchFamily="34" charset="0"/>
              </a:rPr>
              <a:t>, не 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повинна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перевищувати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чотирьох</a:t>
            </a:r>
            <a:endParaRPr lang="uk-UA" altLang="ru-RU" sz="2200" b="1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4"/>
          <p:cNvSpPr txBox="1">
            <a:spLocks/>
          </p:cNvSpPr>
          <p:nvPr/>
        </p:nvSpPr>
        <p:spPr bwMode="auto">
          <a:xfrm>
            <a:off x="2656846" y="1045018"/>
            <a:ext cx="7864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6000" b="1" dirty="0">
                <a:solidFill>
                  <a:srgbClr val="F24E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Учасники ЗНО</a:t>
            </a:r>
            <a:endParaRPr lang="ru-RU" altLang="ru-RU" sz="6000" b="1" dirty="0">
              <a:solidFill>
                <a:srgbClr val="F24E5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39600" y="2914638"/>
            <a:ext cx="6525029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ЗЗСО, ЗПТО, ЗВО 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І-ІІ </a:t>
            </a:r>
            <a:r>
              <a:rPr lang="uk-UA" sz="3000" b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р.а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7103232" y="2914638"/>
            <a:ext cx="5083175" cy="12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Випускники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минулих років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362307">
            <a:off x="3907392" y="2070135"/>
            <a:ext cx="484188" cy="611188"/>
          </a:xfrm>
          <a:prstGeom prst="downArrow">
            <a:avLst/>
          </a:prstGeom>
          <a:solidFill>
            <a:srgbClr val="F24E5E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CA7380"/>
                </a:solidFill>
              </a:ln>
              <a:solidFill>
                <a:srgbClr val="F24E5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43589">
            <a:off x="8872061" y="2059022"/>
            <a:ext cx="484188" cy="633412"/>
          </a:xfrm>
          <a:prstGeom prst="downArrow">
            <a:avLst/>
          </a:prstGeom>
          <a:solidFill>
            <a:srgbClr val="F24E5E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24E5E"/>
              </a:solidFill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700643" y="3989375"/>
            <a:ext cx="43497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особи, які мають повну загальну середню </a:t>
            </a:r>
            <a:r>
              <a:rPr lang="uk-UA" altLang="ru-RU" sz="3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 </a:t>
            </a:r>
          </a:p>
          <a:p>
            <a:pPr algn="ctr"/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3-4 курсів ЗВО І-ІІ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altLang="ru-RU" sz="3000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1297341" y="4243715"/>
            <a:ext cx="58058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отримують повну загальну </a:t>
            </a:r>
            <a:r>
              <a:rPr lang="uk-UA" altLang="ru-RU" sz="3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 </a:t>
            </a:r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uk-UA" altLang="ru-RU" sz="3000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3000" i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 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І-ІІ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які перескладають ДПА)</a:t>
            </a:r>
            <a:endParaRPr lang="ru-RU" altLang="ru-RU" sz="3000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часники</a:t>
            </a:r>
            <a:endParaRPr lang="uk-UA" sz="2800" b="1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216213" y="1130355"/>
            <a:ext cx="57657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- копія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паспорта</a:t>
            </a:r>
            <a:r>
              <a:rPr lang="ru-RU" altLang="ru-RU" sz="2000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сторінки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з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фотокарткою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прізвищем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ім’ям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та по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батькові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).      В паспортах нового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зразка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US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ID-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немає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документа.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Під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час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заповнення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реєстраційної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- поле «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»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залишається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порожнім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5119" y="3239110"/>
            <a:ext cx="5876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-</a:t>
            </a:r>
            <a:r>
              <a:rPr lang="ru-RU" sz="2000" b="1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дві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однакові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для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розміром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3 х 4 см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із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зображенням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відповідає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досягнутому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бути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виготовлені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білому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або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кольоровому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фотопапері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866472" y="5347866"/>
            <a:ext cx="61154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Tx/>
              <a:buChar char="-"/>
              <a:defRPr/>
            </a:pP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реєстраційна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формується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на веб-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сайті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УЦОЯО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спеціальним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сервісом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altLang="ru-RU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Зареєструватися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»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Документи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28" y="795079"/>
            <a:ext cx="3143250" cy="21269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734809" y="3448644"/>
            <a:ext cx="1940920" cy="1421682"/>
            <a:chOff x="3195255" y="3883591"/>
            <a:chExt cx="3071691" cy="23429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20865502">
              <a:off x="3195255" y="3883591"/>
              <a:ext cx="1641510" cy="21653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746326">
              <a:off x="4664165" y="4024978"/>
              <a:ext cx="1602781" cy="2201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419" y="622798"/>
            <a:ext cx="105156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endParaRPr lang="en-US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 механізм реєстрації учнів, які не мають паспорта, для проходження ДПА у формі ЗНО буде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03.02.2020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розміщено на сайті УЦОЯО в розділі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«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Керівникам закладів освіти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», доступ до якого здійснюється за допомогою логіна та пароля, наданих закладу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</a:p>
          <a:p>
            <a:pPr algn="just">
              <a:buClr>
                <a:srgbClr val="002060"/>
              </a:buClr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іноземців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громадянства</a:t>
            </a:r>
            <a:endParaRPr lang="ru-RU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копію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паспортного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документа,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посвідчує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особу +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копію нотаріально засвідченого перекладу української мовою документа </a:t>
            </a:r>
          </a:p>
          <a:p>
            <a:pPr algn="just">
              <a:buClr>
                <a:srgbClr val="002060"/>
              </a:buClr>
              <a:defRPr/>
            </a:pPr>
            <a:endParaRPr lang="uk-UA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осіб, які бажають зареєструватися на додаткову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сесію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заяву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щодо надання можливості пройти ЗНО з певного(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предмета(ів) під час додаткової сесії, у якій має бути вказана причина, що унеможливлює участь в основній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сесії + документ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що підтверджує цю причину  </a:t>
            </a:r>
          </a:p>
          <a:p>
            <a:pPr lvl="0"/>
            <a:endParaRPr lang="uk-UA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у документах яких є розбіжності в персональних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</a:p>
          <a:p>
            <a:pPr algn="just"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копію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свідоцтва про зміну імені, та/або свідоцтва про шлюб, та/або свідоцтва про розірвання шлюбу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2060"/>
              </a:buClr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 із особливими освітніми потребами </a:t>
            </a:r>
            <a:endParaRPr lang="uk-UA" dirty="0"/>
          </a:p>
          <a:p>
            <a:pPr lvl="0" algn="just"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оригінал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медичного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висновку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 створення особливих (спеціальних) умов для проходження ЗНО за 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формою первинної облікової документації № 086-3/о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Окремі випадки - Інші </a:t>
            </a:r>
            <a:r>
              <a:rPr lang="uk-UA" sz="2800" b="1" dirty="0" smtClean="0">
                <a:solidFill>
                  <a:schemeClr val="bg1"/>
                </a:solidFill>
              </a:rPr>
              <a:t>документи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1746</Words>
  <Application>Microsoft Office PowerPoint</Application>
  <PresentationFormat>Широкоэкранный</PresentationFormat>
  <Paragraphs>247</Paragraphs>
  <Slides>26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Open Sans</vt:lpstr>
      <vt:lpstr>Open Sans Light</vt:lpstr>
      <vt:lpstr>Times New Roman</vt:lpstr>
      <vt:lpstr>Wingdings</vt:lpstr>
      <vt:lpstr>Тема Office</vt:lpstr>
      <vt:lpstr>Харківський регіональний центр оцінювання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Перереєстрація (внесення змін)  здійснюється в межах часу,  відведеного для реєстрації та перереєстрації,  але після отримання Сертифіката  (з 03.02 по 24.03.2020)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Елена Е. Шматько</cp:lastModifiedBy>
  <cp:revision>373</cp:revision>
  <cp:lastPrinted>2020-01-17T08:39:43Z</cp:lastPrinted>
  <dcterms:created xsi:type="dcterms:W3CDTF">2019-04-04T08:53:31Z</dcterms:created>
  <dcterms:modified xsi:type="dcterms:W3CDTF">2020-01-17T13:20:52Z</dcterms:modified>
</cp:coreProperties>
</file>